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796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colab.research.google.com/drive/16aoL65ejnNBUvc-8jpFJV5oe7WaTSKoR?usp=sharing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0" y="428625"/>
            <a:ext cx="4914900" cy="7372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0338" y="635794"/>
            <a:ext cx="7543324" cy="29582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65"/>
              </a:lnSpc>
              <a:buNone/>
            </a:pPr>
            <a:r>
              <a:rPr lang="en-US" sz="621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Agricultural Image Captioning for Smart Farming</a:t>
            </a:r>
            <a:endParaRPr lang="en-US" sz="6212" dirty="0"/>
          </a:p>
        </p:txBody>
      </p:sp>
      <p:sp>
        <p:nvSpPr>
          <p:cNvPr id="7" name="Text 3"/>
          <p:cNvSpPr/>
          <p:nvPr/>
        </p:nvSpPr>
        <p:spPr>
          <a:xfrm>
            <a:off x="800338" y="3936921"/>
            <a:ext cx="7543324" cy="1097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81"/>
              </a:lnSpc>
              <a:buNone/>
            </a:pPr>
            <a:r>
              <a:rPr lang="en-US" sz="180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this presentation on agricultural image captioning. This technology revolutionizes farming by harnessing the power of computer vision to monitor crops and detect issues early.</a:t>
            </a:r>
            <a:endParaRPr lang="en-US" sz="1801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338" y="5291733"/>
            <a:ext cx="7543324" cy="23019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9" y="2284333"/>
            <a:ext cx="4980623" cy="36608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4465" y="719138"/>
            <a:ext cx="5057537" cy="6322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8"/>
              </a:lnSpc>
              <a:buNone/>
            </a:pPr>
            <a:r>
              <a:rPr lang="en-US" sz="398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</a:t>
            </a:r>
            <a:endParaRPr lang="en-US" sz="3982" dirty="0"/>
          </a:p>
        </p:txBody>
      </p:sp>
      <p:sp>
        <p:nvSpPr>
          <p:cNvPr id="7" name="Shape 3"/>
          <p:cNvSpPr/>
          <p:nvPr/>
        </p:nvSpPr>
        <p:spPr>
          <a:xfrm>
            <a:off x="6194465" y="1882259"/>
            <a:ext cx="455176" cy="455176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57104" y="1958102"/>
            <a:ext cx="129897" cy="303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9"/>
              </a:lnSpc>
              <a:buNone/>
            </a:pPr>
            <a:r>
              <a:rPr lang="en-US" sz="238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389" dirty="0"/>
          </a:p>
        </p:txBody>
      </p:sp>
      <p:sp>
        <p:nvSpPr>
          <p:cNvPr id="9" name="Text 5"/>
          <p:cNvSpPr/>
          <p:nvPr/>
        </p:nvSpPr>
        <p:spPr>
          <a:xfrm>
            <a:off x="6851928" y="1882259"/>
            <a:ext cx="2752725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9"/>
              </a:lnSpc>
              <a:buNone/>
            </a:pPr>
            <a:r>
              <a:rPr lang="en-US" sz="199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Early Disease Detection</a:t>
            </a:r>
            <a:endParaRPr lang="en-US" sz="1991" dirty="0"/>
          </a:p>
        </p:txBody>
      </p:sp>
      <p:sp>
        <p:nvSpPr>
          <p:cNvPr id="10" name="Text 6"/>
          <p:cNvSpPr/>
          <p:nvPr/>
        </p:nvSpPr>
        <p:spPr>
          <a:xfrm>
            <a:off x="6851928" y="2319695"/>
            <a:ext cx="7070407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9"/>
              </a:lnSpc>
              <a:buNone/>
            </a:pPr>
            <a:r>
              <a:rPr lang="en-US" sz="159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Diagnosing plant diseases early is crucial for maximizing crop yields and mitigating economic losses.</a:t>
            </a:r>
            <a:endParaRPr lang="en-US" sz="1593" dirty="0"/>
          </a:p>
        </p:txBody>
      </p:sp>
      <p:sp>
        <p:nvSpPr>
          <p:cNvPr id="11" name="Shape 7"/>
          <p:cNvSpPr/>
          <p:nvPr/>
        </p:nvSpPr>
        <p:spPr>
          <a:xfrm>
            <a:off x="6194465" y="3396734"/>
            <a:ext cx="455176" cy="455176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342936" y="3472577"/>
            <a:ext cx="158115" cy="303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9"/>
              </a:lnSpc>
              <a:buNone/>
            </a:pPr>
            <a:r>
              <a:rPr lang="en-US" sz="238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389" dirty="0"/>
          </a:p>
        </p:txBody>
      </p:sp>
      <p:sp>
        <p:nvSpPr>
          <p:cNvPr id="13" name="Text 9"/>
          <p:cNvSpPr/>
          <p:nvPr/>
        </p:nvSpPr>
        <p:spPr>
          <a:xfrm>
            <a:off x="6851928" y="3396734"/>
            <a:ext cx="2974419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9"/>
              </a:lnSpc>
              <a:buNone/>
            </a:pPr>
            <a:r>
              <a:rPr lang="en-US" sz="199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Image-Based Techniques</a:t>
            </a:r>
            <a:endParaRPr lang="en-US" sz="1991" dirty="0"/>
          </a:p>
        </p:txBody>
      </p:sp>
      <p:sp>
        <p:nvSpPr>
          <p:cNvPr id="14" name="Text 10"/>
          <p:cNvSpPr/>
          <p:nvPr/>
        </p:nvSpPr>
        <p:spPr>
          <a:xfrm>
            <a:off x="6851928" y="3834170"/>
            <a:ext cx="7070407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9"/>
              </a:lnSpc>
              <a:buNone/>
            </a:pPr>
            <a:r>
              <a:rPr lang="en-US" sz="159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analysis provides a non-invasive and efficient way to monitor plant health and identify issues.</a:t>
            </a:r>
            <a:endParaRPr lang="en-US" sz="1593" dirty="0"/>
          </a:p>
        </p:txBody>
      </p:sp>
      <p:sp>
        <p:nvSpPr>
          <p:cNvPr id="15" name="Shape 11"/>
          <p:cNvSpPr/>
          <p:nvPr/>
        </p:nvSpPr>
        <p:spPr>
          <a:xfrm>
            <a:off x="6194465" y="4911209"/>
            <a:ext cx="455176" cy="455176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341031" y="4987052"/>
            <a:ext cx="162044" cy="303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9"/>
              </a:lnSpc>
              <a:buNone/>
            </a:pPr>
            <a:r>
              <a:rPr lang="en-US" sz="238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389" dirty="0"/>
          </a:p>
        </p:txBody>
      </p:sp>
      <p:sp>
        <p:nvSpPr>
          <p:cNvPr id="17" name="Text 13"/>
          <p:cNvSpPr/>
          <p:nvPr/>
        </p:nvSpPr>
        <p:spPr>
          <a:xfrm>
            <a:off x="6851928" y="4911209"/>
            <a:ext cx="2528768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9"/>
              </a:lnSpc>
              <a:buNone/>
            </a:pPr>
            <a:r>
              <a:rPr lang="en-US" sz="199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Development</a:t>
            </a:r>
            <a:endParaRPr lang="en-US" sz="1991" dirty="0"/>
          </a:p>
        </p:txBody>
      </p:sp>
      <p:sp>
        <p:nvSpPr>
          <p:cNvPr id="18" name="Text 14"/>
          <p:cNvSpPr/>
          <p:nvPr/>
        </p:nvSpPr>
        <p:spPr>
          <a:xfrm>
            <a:off x="6851928" y="5348645"/>
            <a:ext cx="7070407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9"/>
              </a:lnSpc>
              <a:buNone/>
            </a:pPr>
            <a:r>
              <a:rPr lang="en-US" sz="159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aim to develop a model capable of identifying crop conditions and generating descriptive captions from images.</a:t>
            </a:r>
            <a:endParaRPr lang="en-US" sz="1593" dirty="0"/>
          </a:p>
        </p:txBody>
      </p:sp>
      <p:sp>
        <p:nvSpPr>
          <p:cNvPr id="19" name="Shape 15"/>
          <p:cNvSpPr/>
          <p:nvPr/>
        </p:nvSpPr>
        <p:spPr>
          <a:xfrm>
            <a:off x="6194465" y="6425684"/>
            <a:ext cx="455176" cy="455176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339126" y="6501527"/>
            <a:ext cx="165735" cy="303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9"/>
              </a:lnSpc>
              <a:buNone/>
            </a:pPr>
            <a:r>
              <a:rPr lang="en-US" sz="238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389" dirty="0"/>
          </a:p>
        </p:txBody>
      </p:sp>
      <p:sp>
        <p:nvSpPr>
          <p:cNvPr id="21" name="Text 17"/>
          <p:cNvSpPr/>
          <p:nvPr/>
        </p:nvSpPr>
        <p:spPr>
          <a:xfrm>
            <a:off x="6851928" y="6425684"/>
            <a:ext cx="2528768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9"/>
              </a:lnSpc>
              <a:buNone/>
            </a:pPr>
            <a:r>
              <a:rPr lang="en-US" sz="199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Food Security</a:t>
            </a:r>
            <a:endParaRPr lang="en-US" sz="1991" dirty="0"/>
          </a:p>
        </p:txBody>
      </p:sp>
      <p:sp>
        <p:nvSpPr>
          <p:cNvPr id="22" name="Text 18"/>
          <p:cNvSpPr/>
          <p:nvPr/>
        </p:nvSpPr>
        <p:spPr>
          <a:xfrm>
            <a:off x="6851928" y="6863120"/>
            <a:ext cx="7070407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9"/>
              </a:lnSpc>
              <a:buNone/>
            </a:pPr>
            <a:r>
              <a:rPr lang="en-US" sz="159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technology has the potential to improve crop management practices and support global food security.</a:t>
            </a:r>
            <a:endParaRPr lang="en-US" sz="159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03013"/>
            <a:ext cx="1166860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Statement &amp; Business Use Case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Statement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objective is to build a model that can automatically classify crop type, identify growth stage, and detect health issues like pests or diseases from images.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7623929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Use Case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7623929" y="4224218"/>
            <a:ext cx="615005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tool can assist farmers and crop experts in monitoring crops remotely, detecting problems early, and optimizing resource management, ultimately leading to improved yields.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440" y="1948934"/>
            <a:ext cx="4917519" cy="43316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6171" y="644366"/>
            <a:ext cx="5687616" cy="710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98"/>
              </a:lnSpc>
              <a:buNone/>
            </a:pPr>
            <a:r>
              <a:rPr lang="en-US" sz="4478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</a:t>
            </a:r>
            <a:endParaRPr lang="en-US" sz="4478" dirty="0"/>
          </a:p>
        </p:txBody>
      </p:sp>
      <p:sp>
        <p:nvSpPr>
          <p:cNvPr id="7" name="Shape 3"/>
          <p:cNvSpPr/>
          <p:nvPr/>
        </p:nvSpPr>
        <p:spPr>
          <a:xfrm>
            <a:off x="796171" y="1696522"/>
            <a:ext cx="7551658" cy="1689973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31200" y="1931551"/>
            <a:ext cx="3944183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23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Plant Pathology 2020 - FGVC7</a:t>
            </a:r>
            <a:endParaRPr lang="en-US" sz="2239" dirty="0"/>
          </a:p>
        </p:txBody>
      </p:sp>
      <p:sp>
        <p:nvSpPr>
          <p:cNvPr id="9" name="Text 5"/>
          <p:cNvSpPr/>
          <p:nvPr/>
        </p:nvSpPr>
        <p:spPr>
          <a:xfrm>
            <a:off x="1031200" y="2423517"/>
            <a:ext cx="7081599" cy="727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6"/>
              </a:lnSpc>
              <a:buNone/>
            </a:pPr>
            <a:r>
              <a:rPr lang="en-US" sz="179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dataset, publicly available on Kaggle, comprises a vast collection of plant images annotated with disease information.</a:t>
            </a:r>
            <a:endParaRPr lang="en-US" sz="1791" dirty="0"/>
          </a:p>
        </p:txBody>
      </p:sp>
      <p:sp>
        <p:nvSpPr>
          <p:cNvPr id="10" name="Shape 6"/>
          <p:cNvSpPr/>
          <p:nvPr/>
        </p:nvSpPr>
        <p:spPr>
          <a:xfrm>
            <a:off x="796171" y="3613904"/>
            <a:ext cx="7551658" cy="2053947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1200" y="3848933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23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 Content</a:t>
            </a:r>
            <a:endParaRPr lang="en-US" sz="2239" dirty="0"/>
          </a:p>
        </p:txBody>
      </p:sp>
      <p:sp>
        <p:nvSpPr>
          <p:cNvPr id="12" name="Text 8"/>
          <p:cNvSpPr/>
          <p:nvPr/>
        </p:nvSpPr>
        <p:spPr>
          <a:xfrm>
            <a:off x="1031200" y="4340900"/>
            <a:ext cx="7081599" cy="10919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6"/>
              </a:lnSpc>
              <a:buNone/>
            </a:pPr>
            <a:r>
              <a:rPr lang="en-US" sz="179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contains images of various plant species, including fruit trees, vegetables, and grains, with detailed annotations on different diseases affecting them.</a:t>
            </a:r>
            <a:endParaRPr lang="en-US" sz="1791" dirty="0"/>
          </a:p>
        </p:txBody>
      </p:sp>
      <p:sp>
        <p:nvSpPr>
          <p:cNvPr id="13" name="Shape 9"/>
          <p:cNvSpPr/>
          <p:nvPr/>
        </p:nvSpPr>
        <p:spPr>
          <a:xfrm>
            <a:off x="796171" y="5895261"/>
            <a:ext cx="7551658" cy="1689973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31200" y="6130290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23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Training</a:t>
            </a:r>
            <a:endParaRPr lang="en-US" sz="2239" dirty="0"/>
          </a:p>
        </p:txBody>
      </p:sp>
      <p:sp>
        <p:nvSpPr>
          <p:cNvPr id="15" name="Text 11"/>
          <p:cNvSpPr/>
          <p:nvPr/>
        </p:nvSpPr>
        <p:spPr>
          <a:xfrm>
            <a:off x="1031200" y="6622256"/>
            <a:ext cx="7081599" cy="727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6"/>
              </a:lnSpc>
              <a:buNone/>
            </a:pPr>
            <a:r>
              <a:rPr lang="en-US" sz="179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valuable dataset serves as the foundation for training our model to recognize and describe diverse crop conditions.</a:t>
            </a:r>
            <a:endParaRPr lang="en-US" sz="179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2284690"/>
            <a:ext cx="5054322" cy="36602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911662"/>
            <a:ext cx="623066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Data Analysis (EDA)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6339721" y="1710928"/>
            <a:ext cx="21550" cy="5607010"/>
          </a:xfrm>
          <a:prstGeom prst="roundRect">
            <a:avLst>
              <a:gd name="adj" fmla="val 336822"/>
            </a:avLst>
          </a:prstGeom>
          <a:solidFill>
            <a:srgbClr val="C7C7D0"/>
          </a:solidFill>
          <a:ln/>
        </p:spPr>
      </p:sp>
      <p:sp>
        <p:nvSpPr>
          <p:cNvPr id="8" name="Shape 4"/>
          <p:cNvSpPr/>
          <p:nvPr/>
        </p:nvSpPr>
        <p:spPr>
          <a:xfrm>
            <a:off x="6544806" y="2088773"/>
            <a:ext cx="604837" cy="21550"/>
          </a:xfrm>
          <a:prstGeom prst="roundRect">
            <a:avLst>
              <a:gd name="adj" fmla="val 336822"/>
            </a:avLst>
          </a:prstGeom>
          <a:solidFill>
            <a:srgbClr val="C7C7D0"/>
          </a:solidFill>
          <a:ln/>
        </p:spPr>
      </p:sp>
      <p:sp>
        <p:nvSpPr>
          <p:cNvPr id="9" name="Shape 5"/>
          <p:cNvSpPr/>
          <p:nvPr/>
        </p:nvSpPr>
        <p:spPr>
          <a:xfrm>
            <a:off x="6156067" y="1905238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294894" y="1970008"/>
            <a:ext cx="11096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41" dirty="0"/>
          </a:p>
        </p:txBody>
      </p:sp>
      <p:sp>
        <p:nvSpPr>
          <p:cNvPr id="11" name="Text 7"/>
          <p:cNvSpPr/>
          <p:nvPr/>
        </p:nvSpPr>
        <p:spPr>
          <a:xfrm>
            <a:off x="7300913" y="188368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Library Installation</a:t>
            </a:r>
            <a:endParaRPr lang="en-US" sz="1701" dirty="0"/>
          </a:p>
        </p:txBody>
      </p:sp>
      <p:sp>
        <p:nvSpPr>
          <p:cNvPr id="12" name="Text 8"/>
          <p:cNvSpPr/>
          <p:nvPr/>
        </p:nvSpPr>
        <p:spPr>
          <a:xfrm>
            <a:off x="7300913" y="2257187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start by installing and importing necessary libraries, including TensorFlow, Keras, and OpenCV.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544806" y="3533715"/>
            <a:ext cx="604837" cy="21550"/>
          </a:xfrm>
          <a:prstGeom prst="roundRect">
            <a:avLst>
              <a:gd name="adj" fmla="val 336822"/>
            </a:avLst>
          </a:prstGeom>
          <a:solidFill>
            <a:srgbClr val="C7C7D0"/>
          </a:solidFill>
          <a:ln/>
        </p:spPr>
      </p:sp>
      <p:sp>
        <p:nvSpPr>
          <p:cNvPr id="14" name="Shape 10"/>
          <p:cNvSpPr/>
          <p:nvPr/>
        </p:nvSpPr>
        <p:spPr>
          <a:xfrm>
            <a:off x="6156067" y="3350181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282869" y="3414951"/>
            <a:ext cx="13513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41" dirty="0"/>
          </a:p>
        </p:txBody>
      </p:sp>
      <p:sp>
        <p:nvSpPr>
          <p:cNvPr id="16" name="Text 12"/>
          <p:cNvSpPr/>
          <p:nvPr/>
        </p:nvSpPr>
        <p:spPr>
          <a:xfrm>
            <a:off x="7300913" y="3328630"/>
            <a:ext cx="333827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Loading &amp; Hyperparameters</a:t>
            </a:r>
            <a:endParaRPr lang="en-US" sz="1701" dirty="0"/>
          </a:p>
        </p:txBody>
      </p:sp>
      <p:sp>
        <p:nvSpPr>
          <p:cNvPr id="17" name="Text 13"/>
          <p:cNvSpPr/>
          <p:nvPr/>
        </p:nvSpPr>
        <p:spPr>
          <a:xfrm>
            <a:off x="7300913" y="3702129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Next, we load the dataset and define key hyperparameters such as image size, batch size, and learning rate.</a:t>
            </a:r>
            <a:endParaRPr lang="en-US" sz="1361" dirty="0"/>
          </a:p>
        </p:txBody>
      </p:sp>
      <p:sp>
        <p:nvSpPr>
          <p:cNvPr id="18" name="Shape 14"/>
          <p:cNvSpPr/>
          <p:nvPr/>
        </p:nvSpPr>
        <p:spPr>
          <a:xfrm>
            <a:off x="6544806" y="4978658"/>
            <a:ext cx="604837" cy="21550"/>
          </a:xfrm>
          <a:prstGeom prst="roundRect">
            <a:avLst>
              <a:gd name="adj" fmla="val 336822"/>
            </a:avLst>
          </a:prstGeom>
          <a:solidFill>
            <a:srgbClr val="C7C7D0"/>
          </a:solidFill>
          <a:ln/>
        </p:spPr>
      </p:sp>
      <p:sp>
        <p:nvSpPr>
          <p:cNvPr id="19" name="Shape 15"/>
          <p:cNvSpPr/>
          <p:nvPr/>
        </p:nvSpPr>
        <p:spPr>
          <a:xfrm>
            <a:off x="6156067" y="4795123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281202" y="4859893"/>
            <a:ext cx="138470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7300913" y="477357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 Visualization</a:t>
            </a:r>
            <a:endParaRPr lang="en-US" sz="1701" dirty="0"/>
          </a:p>
        </p:txBody>
      </p:sp>
      <p:sp>
        <p:nvSpPr>
          <p:cNvPr id="22" name="Text 18"/>
          <p:cNvSpPr/>
          <p:nvPr/>
        </p:nvSpPr>
        <p:spPr>
          <a:xfrm>
            <a:off x="7300913" y="5147072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Visualizing sample images and individual leaves provides insights into the dataset's characteristics and potential challenges.</a:t>
            </a:r>
            <a:endParaRPr lang="en-US" sz="1361" dirty="0"/>
          </a:p>
        </p:txBody>
      </p:sp>
      <p:sp>
        <p:nvSpPr>
          <p:cNvPr id="23" name="Shape 19"/>
          <p:cNvSpPr/>
          <p:nvPr/>
        </p:nvSpPr>
        <p:spPr>
          <a:xfrm>
            <a:off x="6544806" y="6423600"/>
            <a:ext cx="604837" cy="21550"/>
          </a:xfrm>
          <a:prstGeom prst="roundRect">
            <a:avLst>
              <a:gd name="adj" fmla="val 336822"/>
            </a:avLst>
          </a:prstGeom>
          <a:solidFill>
            <a:srgbClr val="C7C7D0"/>
          </a:solidFill>
          <a:ln/>
        </p:spPr>
      </p:sp>
      <p:sp>
        <p:nvSpPr>
          <p:cNvPr id="24" name="Shape 20"/>
          <p:cNvSpPr/>
          <p:nvPr/>
        </p:nvSpPr>
        <p:spPr>
          <a:xfrm>
            <a:off x="6156067" y="6240066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6279654" y="6304836"/>
            <a:ext cx="14156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41" dirty="0"/>
          </a:p>
        </p:txBody>
      </p:sp>
      <p:sp>
        <p:nvSpPr>
          <p:cNvPr id="26" name="Text 22"/>
          <p:cNvSpPr/>
          <p:nvPr/>
        </p:nvSpPr>
        <p:spPr>
          <a:xfrm>
            <a:off x="7300913" y="621851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Findings</a:t>
            </a:r>
            <a:endParaRPr lang="en-US" sz="1701" dirty="0"/>
          </a:p>
        </p:txBody>
      </p:sp>
      <p:sp>
        <p:nvSpPr>
          <p:cNvPr id="27" name="Text 23"/>
          <p:cNvSpPr/>
          <p:nvPr/>
        </p:nvSpPr>
        <p:spPr>
          <a:xfrm>
            <a:off x="7300913" y="6592014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EDA reveals that the blue channel plays a crucial role in detecting plant diseases, as it highlights subtle color changes often associated with infections.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59" y="2710339"/>
            <a:ext cx="4993362" cy="28088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6605" y="794861"/>
            <a:ext cx="7763589" cy="12325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53"/>
              </a:lnSpc>
              <a:buNone/>
            </a:pPr>
            <a:r>
              <a:rPr lang="en-US" sz="388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 Processing and Augmentation</a:t>
            </a:r>
            <a:endParaRPr lang="en-US" sz="388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05" y="2323148"/>
            <a:ext cx="986076" cy="17668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8432" y="2520315"/>
            <a:ext cx="2544008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Canny Edge Detection</a:t>
            </a:r>
            <a:endParaRPr lang="en-US" sz="1941" dirty="0"/>
          </a:p>
        </p:txBody>
      </p:sp>
      <p:sp>
        <p:nvSpPr>
          <p:cNvPr id="9" name="Text 4"/>
          <p:cNvSpPr/>
          <p:nvPr/>
        </p:nvSpPr>
        <p:spPr>
          <a:xfrm>
            <a:off x="7458432" y="2946678"/>
            <a:ext cx="6481762" cy="946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55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technique enhances image features by detecting edges, making it easier for the model to identify shapes and structures associated with disease.</a:t>
            </a:r>
            <a:endParaRPr lang="en-US" sz="155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605" y="4090035"/>
            <a:ext cx="986076" cy="17668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8432" y="4287203"/>
            <a:ext cx="3921204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Flipping, Convolution, and Blurring</a:t>
            </a:r>
            <a:endParaRPr lang="en-US" sz="1941" dirty="0"/>
          </a:p>
        </p:txBody>
      </p:sp>
      <p:sp>
        <p:nvSpPr>
          <p:cNvPr id="12" name="Text 6"/>
          <p:cNvSpPr/>
          <p:nvPr/>
        </p:nvSpPr>
        <p:spPr>
          <a:xfrm>
            <a:off x="7458432" y="4713565"/>
            <a:ext cx="6481762" cy="946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55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techniques diversify the training data by creating variations of existing images, improving the model's ability to generalize to new scenarios.</a:t>
            </a:r>
            <a:endParaRPr lang="en-US" sz="155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605" y="5856923"/>
            <a:ext cx="986076" cy="157769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58432" y="6054090"/>
            <a:ext cx="2465189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Purpose</a:t>
            </a:r>
            <a:endParaRPr lang="en-US" sz="1941" dirty="0"/>
          </a:p>
        </p:txBody>
      </p:sp>
      <p:sp>
        <p:nvSpPr>
          <p:cNvPr id="15" name="Text 8"/>
          <p:cNvSpPr/>
          <p:nvPr/>
        </p:nvSpPr>
        <p:spPr>
          <a:xfrm>
            <a:off x="7458432" y="6480453"/>
            <a:ext cx="6481762" cy="630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55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Augmentation is essential for improving model accuracy and reducing overfitting by exposing the model to a wider range of data variations.</a:t>
            </a:r>
            <a:endParaRPr lang="en-US" sz="155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156" y="1666756"/>
            <a:ext cx="4896088" cy="4896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6532" y="656749"/>
            <a:ext cx="5904309" cy="737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11"/>
              </a:lnSpc>
              <a:buNone/>
            </a:pPr>
            <a:r>
              <a:rPr lang="en-US" sz="464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Modeling</a:t>
            </a:r>
            <a:endParaRPr lang="en-US" sz="4649" dirty="0"/>
          </a:p>
        </p:txBody>
      </p:sp>
      <p:sp>
        <p:nvSpPr>
          <p:cNvPr id="7" name="Shape 3"/>
          <p:cNvSpPr/>
          <p:nvPr/>
        </p:nvSpPr>
        <p:spPr>
          <a:xfrm>
            <a:off x="826532" y="1748909"/>
            <a:ext cx="7490936" cy="5823823"/>
          </a:xfrm>
          <a:prstGeom prst="roundRect">
            <a:avLst>
              <a:gd name="adj" fmla="val 17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34152" y="1756529"/>
            <a:ext cx="7474863" cy="6765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071324" y="1905833"/>
            <a:ext cx="2015252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</a:t>
            </a:r>
            <a:endParaRPr lang="en-US" sz="1860" dirty="0"/>
          </a:p>
        </p:txBody>
      </p:sp>
      <p:sp>
        <p:nvSpPr>
          <p:cNvPr id="10" name="Text 6"/>
          <p:cNvSpPr/>
          <p:nvPr/>
        </p:nvSpPr>
        <p:spPr>
          <a:xfrm>
            <a:off x="3566398" y="1905833"/>
            <a:ext cx="2011442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</a:t>
            </a:r>
            <a:endParaRPr lang="en-US" sz="1860" dirty="0"/>
          </a:p>
        </p:txBody>
      </p:sp>
      <p:sp>
        <p:nvSpPr>
          <p:cNvPr id="11" name="Text 7"/>
          <p:cNvSpPr/>
          <p:nvPr/>
        </p:nvSpPr>
        <p:spPr>
          <a:xfrm>
            <a:off x="6057662" y="1905833"/>
            <a:ext cx="2015252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</a:t>
            </a:r>
            <a:endParaRPr lang="en-US" sz="1860" dirty="0"/>
          </a:p>
        </p:txBody>
      </p:sp>
      <p:sp>
        <p:nvSpPr>
          <p:cNvPr id="12" name="Shape 8"/>
          <p:cNvSpPr/>
          <p:nvPr/>
        </p:nvSpPr>
        <p:spPr>
          <a:xfrm>
            <a:off x="834152" y="2433042"/>
            <a:ext cx="7474863" cy="2943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71324" y="2582347"/>
            <a:ext cx="2015252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DenseNet</a:t>
            </a:r>
            <a:endParaRPr lang="en-US" sz="1860" dirty="0"/>
          </a:p>
        </p:txBody>
      </p:sp>
      <p:sp>
        <p:nvSpPr>
          <p:cNvPr id="14" name="Text 10"/>
          <p:cNvSpPr/>
          <p:nvPr/>
        </p:nvSpPr>
        <p:spPr>
          <a:xfrm>
            <a:off x="3566398" y="2582347"/>
            <a:ext cx="2011442" cy="2645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deep convolutional neural network known for its ability to reuse features effectively.</a:t>
            </a:r>
            <a:endParaRPr lang="en-US" sz="1860" dirty="0"/>
          </a:p>
        </p:txBody>
      </p:sp>
      <p:sp>
        <p:nvSpPr>
          <p:cNvPr id="15" name="Text 11"/>
          <p:cNvSpPr/>
          <p:nvPr/>
        </p:nvSpPr>
        <p:spPr>
          <a:xfrm>
            <a:off x="6057662" y="2582347"/>
            <a:ext cx="2015252" cy="1511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reuse for enhanced representational power.</a:t>
            </a:r>
            <a:endParaRPr lang="en-US" sz="1860" dirty="0"/>
          </a:p>
        </p:txBody>
      </p:sp>
      <p:sp>
        <p:nvSpPr>
          <p:cNvPr id="16" name="Shape 12"/>
          <p:cNvSpPr/>
          <p:nvPr/>
        </p:nvSpPr>
        <p:spPr>
          <a:xfrm>
            <a:off x="834152" y="5376982"/>
            <a:ext cx="7474863" cy="21881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71324" y="5526286"/>
            <a:ext cx="2015252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EfficientNet</a:t>
            </a:r>
            <a:endParaRPr lang="en-US" sz="1860" dirty="0"/>
          </a:p>
        </p:txBody>
      </p:sp>
      <p:sp>
        <p:nvSpPr>
          <p:cNvPr id="18" name="Text 14"/>
          <p:cNvSpPr/>
          <p:nvPr/>
        </p:nvSpPr>
        <p:spPr>
          <a:xfrm>
            <a:off x="3566398" y="5526286"/>
            <a:ext cx="2011442" cy="18895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cutting-edge model designed for high performance and efficient scaling.</a:t>
            </a:r>
            <a:endParaRPr lang="en-US" sz="1860" dirty="0"/>
          </a:p>
        </p:txBody>
      </p:sp>
      <p:sp>
        <p:nvSpPr>
          <p:cNvPr id="19" name="Text 15"/>
          <p:cNvSpPr/>
          <p:nvPr/>
        </p:nvSpPr>
        <p:spPr>
          <a:xfrm>
            <a:off x="6057662" y="5526286"/>
            <a:ext cx="2015252" cy="1511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State-of-the-art performance with optimized model size.</a:t>
            </a:r>
            <a:endParaRPr lang="en-US" sz="186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57" y="2292548"/>
            <a:ext cx="5038368" cy="36445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3502" y="780931"/>
            <a:ext cx="4479727" cy="5599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09"/>
              </a:lnSpc>
              <a:buNone/>
            </a:pPr>
            <a:r>
              <a:rPr lang="en-US" sz="352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352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502" y="1609606"/>
            <a:ext cx="447913" cy="4479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3502" y="2236708"/>
            <a:ext cx="2239804" cy="2799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5"/>
              </a:lnSpc>
              <a:buNone/>
            </a:pPr>
            <a:r>
              <a:rPr lang="en-US" sz="176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</a:t>
            </a:r>
            <a:endParaRPr lang="en-US" sz="1764" dirty="0"/>
          </a:p>
        </p:txBody>
      </p:sp>
      <p:sp>
        <p:nvSpPr>
          <p:cNvPr id="9" name="Text 4"/>
          <p:cNvSpPr/>
          <p:nvPr/>
        </p:nvSpPr>
        <p:spPr>
          <a:xfrm>
            <a:off x="6113502" y="2624137"/>
            <a:ext cx="7889796" cy="5734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4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findings demonstrate that both DenseNet and EfficientNet achieve impressive accuracy in classifying crop conditions.</a:t>
            </a:r>
            <a:endParaRPr lang="en-US" sz="141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502" y="3735110"/>
            <a:ext cx="447913" cy="4479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3502" y="4362212"/>
            <a:ext cx="2320409" cy="2799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5"/>
              </a:lnSpc>
              <a:buNone/>
            </a:pPr>
            <a:r>
              <a:rPr lang="en-US" sz="176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Efficiency &amp; Scalability</a:t>
            </a:r>
            <a:endParaRPr lang="en-US" sz="1764" dirty="0"/>
          </a:p>
        </p:txBody>
      </p:sp>
      <p:sp>
        <p:nvSpPr>
          <p:cNvPr id="12" name="Text 6"/>
          <p:cNvSpPr/>
          <p:nvPr/>
        </p:nvSpPr>
        <p:spPr>
          <a:xfrm>
            <a:off x="6113502" y="4749641"/>
            <a:ext cx="7889796" cy="5734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4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EfficientNet slightly outperforms DenseNet in terms of efficiency and scalability, making it a preferred choice for larger datasets and real-world applications.</a:t>
            </a:r>
            <a:endParaRPr lang="en-US" sz="141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502" y="5860613"/>
            <a:ext cx="447913" cy="4479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3502" y="6487716"/>
            <a:ext cx="2239804" cy="2799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5"/>
              </a:lnSpc>
              <a:buNone/>
            </a:pPr>
            <a:r>
              <a:rPr lang="en-US" sz="176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Directions</a:t>
            </a:r>
            <a:endParaRPr lang="en-US" sz="1764" dirty="0"/>
          </a:p>
        </p:txBody>
      </p:sp>
      <p:sp>
        <p:nvSpPr>
          <p:cNvPr id="15" name="Text 8"/>
          <p:cNvSpPr/>
          <p:nvPr/>
        </p:nvSpPr>
        <p:spPr>
          <a:xfrm>
            <a:off x="6113502" y="6875145"/>
            <a:ext cx="7889796" cy="5734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4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research will focus on further improving model accuracy, exploring the use of multi-modal data, and developing user-friendly interfaces for farmers and agricultural experts.</a:t>
            </a:r>
            <a:endParaRPr lang="en-US" sz="141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Alok Singh</cp:lastModifiedBy>
  <cp:revision>2</cp:revision>
  <dcterms:created xsi:type="dcterms:W3CDTF">2024-07-14T08:06:20Z</dcterms:created>
  <dcterms:modified xsi:type="dcterms:W3CDTF">2024-07-14T08:07:07Z</dcterms:modified>
</cp:coreProperties>
</file>